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Juniorwahl</a:t>
            </a:r>
            <a:r>
              <a:rPr lang="en-US" sz="2000" b="1" baseline="0" dirty="0"/>
              <a:t> 2021</a:t>
            </a:r>
          </a:p>
          <a:p>
            <a:pPr>
              <a:defRPr sz="2000" b="1"/>
            </a:pPr>
            <a:r>
              <a:rPr lang="en-US" sz="2000" b="1" baseline="0" dirty="0" err="1"/>
              <a:t>Erststimme</a:t>
            </a:r>
            <a:endParaRPr lang="en-US" sz="2000" b="1" dirty="0"/>
          </a:p>
        </c:rich>
      </c:tx>
      <c:layout>
        <c:manualLayout>
          <c:xMode val="edge"/>
          <c:yMode val="edge"/>
          <c:x val="0.74718307886686586"/>
          <c:y val="1.45392742759678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2302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14C-438C-B332-EA5845B02DC0}"/>
              </c:ext>
            </c:extLst>
          </c:dPt>
          <c:dPt>
            <c:idx val="1"/>
            <c:invertIfNegative val="0"/>
            <c:bubble3D val="0"/>
            <c:spPr>
              <a:solidFill>
                <a:srgbClr val="E3000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14C-438C-B332-EA5845B02DC0}"/>
              </c:ext>
            </c:extLst>
          </c:dPt>
          <c:dPt>
            <c:idx val="2"/>
            <c:invertIfNegative val="0"/>
            <c:bubble3D val="0"/>
            <c:spPr>
              <a:solidFill>
                <a:srgbClr val="FFED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14C-438C-B332-EA5845B02DC0}"/>
              </c:ext>
            </c:extLst>
          </c:dPt>
          <c:dPt>
            <c:idx val="3"/>
            <c:invertIfNegative val="0"/>
            <c:bubble3D val="0"/>
            <c:spPr>
              <a:solidFill>
                <a:srgbClr val="64A12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14C-438C-B332-EA5845B02DC0}"/>
              </c:ext>
            </c:extLst>
          </c:dPt>
          <c:dPt>
            <c:idx val="4"/>
            <c:invertIfNegative val="0"/>
            <c:bubble3D val="0"/>
            <c:spPr>
              <a:solidFill>
                <a:srgbClr val="1919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14C-438C-B332-EA5845B02DC0}"/>
              </c:ext>
            </c:extLst>
          </c:dPt>
          <c:dPt>
            <c:idx val="5"/>
            <c:invertIfNegative val="0"/>
            <c:bubble3D val="0"/>
            <c:spPr>
              <a:solidFill>
                <a:srgbClr val="B1003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14C-438C-B332-EA5845B02DC0}"/>
              </c:ext>
            </c:extLst>
          </c:dPt>
          <c:dPt>
            <c:idx val="6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14C-438C-B332-EA5845B02DC0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14C-438C-B332-EA5845B02DC0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14C-438C-B332-EA5845B02DC0}"/>
              </c:ext>
            </c:extLst>
          </c:dPt>
          <c:cat>
            <c:strRef>
              <c:f>Tabelle2!$B$2:$C$11</c:f>
              <c:strCache>
                <c:ptCount val="9"/>
                <c:pt idx="0">
                  <c:v>Helfrich, Mark CDU</c:v>
                </c:pt>
                <c:pt idx="1">
                  <c:v>Dr.Thissen, Karin SPD</c:v>
                </c:pt>
                <c:pt idx="2">
                  <c:v>Kubicki, Wolfgang FDP</c:v>
                </c:pt>
                <c:pt idx="3">
                  <c:v>Dr. Nestle, Ingrid GRÜNE</c:v>
                </c:pt>
                <c:pt idx="4">
                  <c:v>Voigt, Jan AfD</c:v>
                </c:pt>
                <c:pt idx="5">
                  <c:v>Schilke, Michael DIE Linke</c:v>
                </c:pt>
                <c:pt idx="6">
                  <c:v>Köster, Jens Freie Wähler</c:v>
                </c:pt>
                <c:pt idx="7">
                  <c:v>Habermann, Stefan dieBasis</c:v>
                </c:pt>
                <c:pt idx="8">
                  <c:v>Pilgrim, Robert V-Partei³</c:v>
                </c:pt>
              </c:strCache>
            </c:strRef>
          </c:cat>
          <c:val>
            <c:numRef>
              <c:f>Tabelle2!$D$2:$D$11</c:f>
              <c:numCache>
                <c:formatCode>General</c:formatCode>
                <c:ptCount val="9"/>
                <c:pt idx="0">
                  <c:v>34</c:v>
                </c:pt>
                <c:pt idx="1">
                  <c:v>47</c:v>
                </c:pt>
                <c:pt idx="2">
                  <c:v>37</c:v>
                </c:pt>
                <c:pt idx="3">
                  <c:v>9</c:v>
                </c:pt>
                <c:pt idx="4">
                  <c:v>22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14C-438C-B332-EA5845B02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4625440"/>
        <c:axId val="544630360"/>
      </c:barChart>
      <c:catAx>
        <c:axId val="54462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4630360"/>
        <c:crosses val="autoZero"/>
        <c:auto val="0"/>
        <c:lblAlgn val="ctr"/>
        <c:lblOffset val="100"/>
        <c:noMultiLvlLbl val="0"/>
      </c:catAx>
      <c:valAx>
        <c:axId val="544630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462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Juniorwahl 2021</a:t>
            </a:r>
            <a:br>
              <a:rPr lang="de-DE"/>
            </a:br>
            <a:r>
              <a:rPr lang="de-DE"/>
              <a:t>ZweitstimmeN</a:t>
            </a:r>
          </a:p>
        </c:rich>
      </c:tx>
      <c:layout>
        <c:manualLayout>
          <c:xMode val="edge"/>
          <c:yMode val="edge"/>
          <c:x val="0.67148122845576386"/>
          <c:y val="7.086876203702491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2302E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857-40E8-8C19-EE6C8C26908B}"/>
              </c:ext>
            </c:extLst>
          </c:dPt>
          <c:dPt>
            <c:idx val="1"/>
            <c:bubble3D val="0"/>
            <c:spPr>
              <a:solidFill>
                <a:srgbClr val="E3000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857-40E8-8C19-EE6C8C26908B}"/>
              </c:ext>
            </c:extLst>
          </c:dPt>
          <c:dPt>
            <c:idx val="2"/>
            <c:bubble3D val="0"/>
            <c:spPr>
              <a:solidFill>
                <a:srgbClr val="FFED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857-40E8-8C19-EE6C8C26908B}"/>
              </c:ext>
            </c:extLst>
          </c:dPt>
          <c:dPt>
            <c:idx val="3"/>
            <c:bubble3D val="0"/>
            <c:spPr>
              <a:solidFill>
                <a:srgbClr val="64A12D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857-40E8-8C19-EE6C8C26908B}"/>
              </c:ext>
            </c:extLst>
          </c:dPt>
          <c:dPt>
            <c:idx val="4"/>
            <c:bubble3D val="0"/>
            <c:spPr>
              <a:solidFill>
                <a:srgbClr val="0066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9857-40E8-8C19-EE6C8C26908B}"/>
              </c:ext>
            </c:extLst>
          </c:dPt>
          <c:dPt>
            <c:idx val="5"/>
            <c:bubble3D val="0"/>
            <c:spPr>
              <a:solidFill>
                <a:srgbClr val="B1003A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9857-40E8-8C19-EE6C8C26908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857-40E8-8C19-EE6C8C26908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857-40E8-8C19-EE6C8C26908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857-40E8-8C19-EE6C8C26908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9857-40E8-8C19-EE6C8C26908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9857-40E8-8C19-EE6C8C26908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9857-40E8-8C19-EE6C8C2690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Tabelle1!$B$2:$B$22</c:f>
              <c:strCache>
                <c:ptCount val="6"/>
                <c:pt idx="0">
                  <c:v>CDU</c:v>
                </c:pt>
                <c:pt idx="1">
                  <c:v>SPD</c:v>
                </c:pt>
                <c:pt idx="2">
                  <c:v>FDP</c:v>
                </c:pt>
                <c:pt idx="3">
                  <c:v>GRÜNE</c:v>
                </c:pt>
                <c:pt idx="4">
                  <c:v>AfD</c:v>
                </c:pt>
                <c:pt idx="5">
                  <c:v>DIE LINKE</c:v>
                </c:pt>
              </c:strCache>
            </c:strRef>
          </c:cat>
          <c:val>
            <c:numRef>
              <c:f>Tabelle1!$C$2:$C$22</c:f>
              <c:numCache>
                <c:formatCode>General</c:formatCode>
                <c:ptCount val="6"/>
                <c:pt idx="0">
                  <c:v>28</c:v>
                </c:pt>
                <c:pt idx="1">
                  <c:v>34</c:v>
                </c:pt>
                <c:pt idx="2">
                  <c:v>46</c:v>
                </c:pt>
                <c:pt idx="3">
                  <c:v>16</c:v>
                </c:pt>
                <c:pt idx="4">
                  <c:v>15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857-40E8-8C19-EE6C8C26908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1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8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16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85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023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96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26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0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8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8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7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7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70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2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4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403927" y="1413164"/>
            <a:ext cx="81557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 smtClean="0"/>
              <a:t>Juniorwahl 2021 zur Bundestagswahl</a:t>
            </a:r>
          </a:p>
          <a:p>
            <a:pPr algn="ctr"/>
            <a:r>
              <a:rPr lang="de-DE" sz="4400" dirty="0" smtClean="0"/>
              <a:t>Ergebnisse der Gemeinschaftsschule am </a:t>
            </a:r>
            <a:r>
              <a:rPr lang="de-DE" sz="4400" dirty="0" err="1" smtClean="0"/>
              <a:t>Hamberg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9320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710899"/>
              </p:ext>
            </p:extLst>
          </p:nvPr>
        </p:nvGraphicFramePr>
        <p:xfrm>
          <a:off x="-1" y="83127"/>
          <a:ext cx="9818255" cy="6114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08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124827"/>
              </p:ext>
            </p:extLst>
          </p:nvPr>
        </p:nvGraphicFramePr>
        <p:xfrm>
          <a:off x="563418" y="138545"/>
          <a:ext cx="10252364" cy="6437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470398" y="6054743"/>
            <a:ext cx="5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/>
              <a:t>Alle Parteien, die nicht die 5% Prozenthürde erreicht haben, wurden gestrichen.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29309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49</Words>
  <Application>Microsoft Office PowerPoint</Application>
  <PresentationFormat>Breitbild</PresentationFormat>
  <Paragraphs>12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Facette</vt:lpstr>
      <vt:lpstr>PowerPoint-Präsentation</vt:lpstr>
      <vt:lpstr>PowerPoint-Präsentation</vt:lpstr>
      <vt:lpstr>PowerPoint-Präsentation</vt:lpstr>
    </vt:vector>
  </TitlesOfParts>
  <Company>Gemeinschaftsschule am Hamberg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Thode, Olaf</cp:lastModifiedBy>
  <cp:revision>3</cp:revision>
  <dcterms:created xsi:type="dcterms:W3CDTF">2021-09-22T10:47:48Z</dcterms:created>
  <dcterms:modified xsi:type="dcterms:W3CDTF">2021-09-27T05:22:57Z</dcterms:modified>
</cp:coreProperties>
</file>